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64" r:id="rId2"/>
  </p:sldIdLst>
  <p:sldSz cx="9906000" cy="6858000" type="A4"/>
  <p:notesSz cx="6858000" cy="9144000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-1254" y="-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5878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939006" y="530225"/>
            <a:ext cx="8041402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/>
              <a:t>农村安居工程补助申报及发放流程</a:t>
            </a:r>
          </a:p>
        </p:txBody>
      </p:sp>
      <p:sp>
        <p:nvSpPr>
          <p:cNvPr id="5" name="矩形 4"/>
          <p:cNvSpPr/>
          <p:nvPr/>
        </p:nvSpPr>
        <p:spPr>
          <a:xfrm>
            <a:off x="709414" y="1172211"/>
            <a:ext cx="959644" cy="5911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矩形 5"/>
          <p:cNvSpPr/>
          <p:nvPr/>
        </p:nvSpPr>
        <p:spPr>
          <a:xfrm>
            <a:off x="3386614" y="1163321"/>
            <a:ext cx="1308933" cy="5911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7" name="矩形 6"/>
          <p:cNvSpPr/>
          <p:nvPr/>
        </p:nvSpPr>
        <p:spPr>
          <a:xfrm>
            <a:off x="2049819" y="1172211"/>
            <a:ext cx="1148993" cy="5911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8" name="矩形 7"/>
          <p:cNvSpPr/>
          <p:nvPr/>
        </p:nvSpPr>
        <p:spPr>
          <a:xfrm>
            <a:off x="5014911" y="1163321"/>
            <a:ext cx="1367234" cy="5911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矩形 8"/>
          <p:cNvSpPr/>
          <p:nvPr/>
        </p:nvSpPr>
        <p:spPr>
          <a:xfrm>
            <a:off x="698064" y="2329181"/>
            <a:ext cx="2111216" cy="5911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0" name="矩形 9"/>
          <p:cNvSpPr/>
          <p:nvPr/>
        </p:nvSpPr>
        <p:spPr>
          <a:xfrm>
            <a:off x="6566852" y="2329181"/>
            <a:ext cx="1431211" cy="5911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6670556" y="1181417"/>
            <a:ext cx="1327507" cy="5911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文本框 13"/>
          <p:cNvSpPr txBox="1"/>
          <p:nvPr/>
        </p:nvSpPr>
        <p:spPr>
          <a:xfrm>
            <a:off x="751205" y="1224280"/>
            <a:ext cx="853361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>
                <a:latin typeface="仿宋" panose="02010609060101010101" charset="-122"/>
                <a:ea typeface="仿宋" panose="02010609060101010101" charset="-122"/>
              </a:rPr>
              <a:t>农村籍自愿建房户申请</a:t>
            </a:r>
          </a:p>
        </p:txBody>
      </p:sp>
      <p:cxnSp>
        <p:nvCxnSpPr>
          <p:cNvPr id="15" name="直接箭头连接符 14"/>
          <p:cNvCxnSpPr/>
          <p:nvPr/>
        </p:nvCxnSpPr>
        <p:spPr>
          <a:xfrm>
            <a:off x="1756251" y="1463675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6" name="文本框 15"/>
          <p:cNvSpPr txBox="1"/>
          <p:nvPr/>
        </p:nvSpPr>
        <p:spPr>
          <a:xfrm>
            <a:off x="2049818" y="1224281"/>
            <a:ext cx="124289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</a:rPr>
              <a:t>村委会或村民代表大会进行民主评议、公示、申报</a:t>
            </a:r>
          </a:p>
        </p:txBody>
      </p:sp>
      <p:cxnSp>
        <p:nvCxnSpPr>
          <p:cNvPr id="17" name="直接箭头连接符 16"/>
          <p:cNvCxnSpPr/>
          <p:nvPr/>
        </p:nvCxnSpPr>
        <p:spPr>
          <a:xfrm>
            <a:off x="3198813" y="1454785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8" name="文本框 17"/>
          <p:cNvSpPr txBox="1"/>
          <p:nvPr/>
        </p:nvSpPr>
        <p:spPr>
          <a:xfrm>
            <a:off x="5014910" y="1191261"/>
            <a:ext cx="1461135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</a:rPr>
              <a:t>县住房城乡建设部门联合民政、扶贫、残联等部门进行资格认证</a:t>
            </a:r>
          </a:p>
        </p:txBody>
      </p:sp>
      <p:cxnSp>
        <p:nvCxnSpPr>
          <p:cNvPr id="19" name="直接箭头连接符 18"/>
          <p:cNvCxnSpPr/>
          <p:nvPr/>
        </p:nvCxnSpPr>
        <p:spPr>
          <a:xfrm>
            <a:off x="4762103" y="1472565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3" name="文本框 22"/>
          <p:cNvSpPr txBox="1"/>
          <p:nvPr/>
        </p:nvSpPr>
        <p:spPr>
          <a:xfrm>
            <a:off x="6585426" y="2348230"/>
            <a:ext cx="1245473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>
                <a:latin typeface="仿宋" panose="02010609060101010101" charset="-122"/>
                <a:ea typeface="仿宋" panose="02010609060101010101" charset="-122"/>
              </a:rPr>
              <a:t>与建房户逐户签订合同或协议</a:t>
            </a:r>
          </a:p>
        </p:txBody>
      </p:sp>
      <p:cxnSp>
        <p:nvCxnSpPr>
          <p:cNvPr id="25" name="直接箭头连接符 24"/>
          <p:cNvCxnSpPr/>
          <p:nvPr/>
        </p:nvCxnSpPr>
        <p:spPr>
          <a:xfrm>
            <a:off x="6472951" y="1505585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0" name="直接箭头连接符 29"/>
          <p:cNvCxnSpPr/>
          <p:nvPr/>
        </p:nvCxnSpPr>
        <p:spPr>
          <a:xfrm flipH="1">
            <a:off x="6311979" y="2645410"/>
            <a:ext cx="164068" cy="635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31" name="直接箭头连接符 30"/>
          <p:cNvCxnSpPr/>
          <p:nvPr/>
        </p:nvCxnSpPr>
        <p:spPr>
          <a:xfrm>
            <a:off x="7230864" y="1904366"/>
            <a:ext cx="0" cy="337185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2" name="矩形 31"/>
          <p:cNvSpPr/>
          <p:nvPr/>
        </p:nvSpPr>
        <p:spPr>
          <a:xfrm>
            <a:off x="4460796" y="2328546"/>
            <a:ext cx="1805265" cy="59118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l"/>
            <a:r>
              <a:rPr lang="zh-CN" altLang="en-US" sz="1000">
                <a:latin typeface="仿宋" panose="02010609060101010101" charset="-122"/>
                <a:ea typeface="仿宋" panose="02010609060101010101" charset="-122"/>
                <a:sym typeface="+mn-ea"/>
              </a:rPr>
              <a:t>乡安居办汇总本乡镇的资金总额并核对查实建房户姓名、身份证号、银行卡号后向县住建局申请资金</a:t>
            </a:r>
            <a:endParaRPr lang="zh-CN" altLang="en-US" sz="1000">
              <a:latin typeface="仿宋" panose="02010609060101010101" charset="-122"/>
              <a:ea typeface="仿宋" panose="02010609060101010101" charset="-122"/>
            </a:endParaRPr>
          </a:p>
        </p:txBody>
      </p:sp>
      <p:sp>
        <p:nvSpPr>
          <p:cNvPr id="33" name="矩形 32"/>
          <p:cNvSpPr/>
          <p:nvPr/>
        </p:nvSpPr>
        <p:spPr>
          <a:xfrm>
            <a:off x="3076535" y="2327911"/>
            <a:ext cx="1159311" cy="59245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cxnSp>
        <p:nvCxnSpPr>
          <p:cNvPr id="36" name="直接箭头连接符 35"/>
          <p:cNvCxnSpPr/>
          <p:nvPr/>
        </p:nvCxnSpPr>
        <p:spPr>
          <a:xfrm flipH="1" flipV="1">
            <a:off x="4235847" y="2636520"/>
            <a:ext cx="162004" cy="508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7" name="矩形 36"/>
          <p:cNvSpPr/>
          <p:nvPr/>
        </p:nvSpPr>
        <p:spPr>
          <a:xfrm>
            <a:off x="709413" y="3444876"/>
            <a:ext cx="2415619" cy="615315"/>
          </a:xfrm>
          <a:prstGeom prst="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0" name="文本框 39"/>
          <p:cNvSpPr txBox="1"/>
          <p:nvPr/>
        </p:nvSpPr>
        <p:spPr>
          <a:xfrm>
            <a:off x="750689" y="3509646"/>
            <a:ext cx="2106573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  <a:sym typeface="+mn-ea"/>
              </a:rPr>
              <a:t>代理金融机构在收到补贴资金后三个工资日内打卡发放完毕，</a:t>
            </a:r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及时以短信告知补贴对象，并短信</a:t>
            </a:r>
            <a:r>
              <a:rPr lang="zh-CN" sz="10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告知</a:t>
            </a:r>
            <a:endParaRPr lang="zh-CN" sz="1000" dirty="0"/>
          </a:p>
        </p:txBody>
      </p:sp>
      <p:cxnSp>
        <p:nvCxnSpPr>
          <p:cNvPr id="41" name="直接箭头连接符 40"/>
          <p:cNvCxnSpPr/>
          <p:nvPr/>
        </p:nvCxnSpPr>
        <p:spPr>
          <a:xfrm flipH="1" flipV="1">
            <a:off x="2857262" y="2619375"/>
            <a:ext cx="162004" cy="762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42" name="直接箭头连接符 41"/>
          <p:cNvCxnSpPr/>
          <p:nvPr/>
        </p:nvCxnSpPr>
        <p:spPr>
          <a:xfrm>
            <a:off x="1604566" y="3030220"/>
            <a:ext cx="2064" cy="34290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3" name="文本框 2"/>
          <p:cNvSpPr txBox="1"/>
          <p:nvPr/>
        </p:nvSpPr>
        <p:spPr>
          <a:xfrm>
            <a:off x="6690418" y="1228586"/>
            <a:ext cx="1184077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</a:rPr>
              <a:t>县住房城乡建设部门确定补助对象</a:t>
            </a:r>
          </a:p>
        </p:txBody>
      </p:sp>
      <p:sp>
        <p:nvSpPr>
          <p:cNvPr id="29" name="文本框 28"/>
          <p:cNvSpPr txBox="1"/>
          <p:nvPr/>
        </p:nvSpPr>
        <p:spPr>
          <a:xfrm>
            <a:off x="3572351" y="1224280"/>
            <a:ext cx="937974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>
                <a:latin typeface="仿宋" panose="02010609060101010101" charset="-122"/>
                <a:ea typeface="仿宋" panose="02010609060101010101" charset="-122"/>
              </a:rPr>
              <a:t>乡镇审核、汇总、申报</a:t>
            </a:r>
          </a:p>
        </p:txBody>
      </p:sp>
      <p:sp>
        <p:nvSpPr>
          <p:cNvPr id="43" name="文本框 42"/>
          <p:cNvSpPr txBox="1"/>
          <p:nvPr/>
        </p:nvSpPr>
        <p:spPr>
          <a:xfrm>
            <a:off x="3076535" y="2372361"/>
            <a:ext cx="1240314" cy="5539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  <a:sym typeface="+mn-ea"/>
              </a:rPr>
              <a:t>县级财政部门根据住建部门提供的发放清册进行审核</a:t>
            </a:r>
            <a:endParaRPr lang="zh-CN" altLang="en-US" sz="1000" dirty="0"/>
          </a:p>
        </p:txBody>
      </p:sp>
      <p:sp>
        <p:nvSpPr>
          <p:cNvPr id="44" name="文本框 43"/>
          <p:cNvSpPr txBox="1"/>
          <p:nvPr/>
        </p:nvSpPr>
        <p:spPr>
          <a:xfrm>
            <a:off x="751722" y="2372361"/>
            <a:ext cx="1985843" cy="55308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000">
                <a:latin typeface="仿宋" panose="02010609060101010101" charset="-122"/>
                <a:ea typeface="仿宋" panose="02010609060101010101" charset="-122"/>
                <a:sym typeface="+mn-ea"/>
              </a:rPr>
              <a:t>审核无误后，由农机部门制作资金申请表，财政部门将补贴资金拨付到代理金融机构</a:t>
            </a:r>
            <a:endParaRPr lang="zh-CN" altLang="en-US" sz="100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</TotalTime>
  <Words>157</Words>
  <Application>Microsoft Office PowerPoint</Application>
  <PresentationFormat>A4 纸张(210x297 毫米)</PresentationFormat>
  <Paragraphs>11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7</cp:revision>
  <dcterms:created xsi:type="dcterms:W3CDTF">2021-07-09T04:28:47Z</dcterms:created>
  <dcterms:modified xsi:type="dcterms:W3CDTF">2021-07-26T10:57:58Z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