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sldIdLst>
    <p:sldId id="256" r:id="rId2"/>
  </p:sldIdLst>
  <p:sldSz cx="9906000" cy="6858000" type="A4"/>
  <p:notesSz cx="6797675" cy="9926638"/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89" d="100"/>
          <a:sy n="89" d="100"/>
        </p:scale>
        <p:origin x="-1254" y="-108"/>
      </p:cViewPr>
      <p:guideLst>
        <p:guide orient="horz" pos="2160"/>
        <p:guide pos="312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</p:nvPr>
        </p:nvSpPr>
        <p:spPr>
          <a:xfrm>
            <a:off x="1238250" y="1122363"/>
            <a:ext cx="74295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</p:nvPr>
        </p:nvSpPr>
        <p:spPr>
          <a:xfrm>
            <a:off x="1238250" y="3602038"/>
            <a:ext cx="74295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smtClean="0"/>
              <a:t>单击此处编辑母版副标题样式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2021/7/26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2021/7/26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/>
          </p:nvPr>
        </p:nvSpPr>
        <p:spPr>
          <a:xfrm>
            <a:off x="7088981" y="365125"/>
            <a:ext cx="2135981" cy="5811838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</p:nvPr>
        </p:nvSpPr>
        <p:spPr>
          <a:xfrm>
            <a:off x="681037" y="365125"/>
            <a:ext cx="6284119" cy="5811838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2021/7/26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2021/7/26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75878" y="1709738"/>
            <a:ext cx="8543925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75878" y="4589464"/>
            <a:ext cx="8543925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2021/7/26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</p:nvPr>
        </p:nvSpPr>
        <p:spPr>
          <a:xfrm>
            <a:off x="681038" y="1825625"/>
            <a:ext cx="421005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5014913" y="1825625"/>
            <a:ext cx="4210050" cy="435133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2021/7/26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2328" y="365126"/>
            <a:ext cx="8543925" cy="1325563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82328" y="1681163"/>
            <a:ext cx="4190702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</p:nvPr>
        </p:nvSpPr>
        <p:spPr>
          <a:xfrm>
            <a:off x="682328" y="2505075"/>
            <a:ext cx="4190702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/>
          </p:nvPr>
        </p:nvSpPr>
        <p:spPr>
          <a:xfrm>
            <a:off x="5014913" y="1681163"/>
            <a:ext cx="4211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</p:nvPr>
        </p:nvSpPr>
        <p:spPr>
          <a:xfrm>
            <a:off x="5014913" y="2505075"/>
            <a:ext cx="4211340" cy="3684588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2021/7/26</a:t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2021/7/26</a:t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2021/7/26</a:t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2021/7/26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</p:nvPr>
        </p:nvSpPr>
        <p:spPr>
          <a:xfrm>
            <a:off x="682328" y="457200"/>
            <a:ext cx="3194943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图片占位符 2"/>
          <p:cNvSpPr>
            <a:spLocks noGrp="1"/>
          </p:cNvSpPr>
          <p:nvPr>
            <p:ph type="pic" idx="1"/>
          </p:nvPr>
        </p:nvSpPr>
        <p:spPr>
          <a:xfrm>
            <a:off x="4211340" y="987426"/>
            <a:ext cx="5014913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</p:nvPr>
        </p:nvSpPr>
        <p:spPr>
          <a:xfrm>
            <a:off x="682328" y="2057400"/>
            <a:ext cx="3194943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997B5FA-0921-464F-AAE1-844C04324D75}" type="datetimeFigureOut">
              <a:rPr lang="zh-CN" altLang="en-US" smtClean="0"/>
              <a:t>2021/7/26</a:t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81038" y="365126"/>
            <a:ext cx="8543925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81038" y="1825625"/>
            <a:ext cx="8543925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81038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D997B5FA-0921-464F-AAE1-844C04324D75}" type="datetimeFigureOut">
              <a:rPr lang="zh-CN" altLang="en-US" smtClean="0"/>
              <a:t>2021/7/26</a:t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281363" y="6356351"/>
            <a:ext cx="334327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996113" y="6356351"/>
            <a:ext cx="222885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5CE74E-AB26-4998-AD42-012C4C1AD076}" type="slidenum">
              <a:rPr lang="zh-CN" altLang="en-US" smtClean="0"/>
              <a:t>‹#›</a:t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879674" y="401955"/>
            <a:ext cx="8138914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CN" altLang="en-US"/>
              <a:t>耕地地力保护补贴申报及发放流程</a:t>
            </a:r>
          </a:p>
        </p:txBody>
      </p:sp>
      <p:sp>
        <p:nvSpPr>
          <p:cNvPr id="5" name="圆角矩形 4"/>
          <p:cNvSpPr/>
          <p:nvPr/>
        </p:nvSpPr>
        <p:spPr>
          <a:xfrm>
            <a:off x="601583" y="975361"/>
            <a:ext cx="1008658" cy="871855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6" name="文本框 5"/>
          <p:cNvSpPr txBox="1"/>
          <p:nvPr/>
        </p:nvSpPr>
        <p:spPr>
          <a:xfrm>
            <a:off x="731599" y="1043941"/>
            <a:ext cx="878641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>
                <a:latin typeface="仿宋" panose="02010609060101010101" charset="-122"/>
                <a:ea typeface="仿宋" panose="02010609060101010101" charset="-122"/>
              </a:rPr>
              <a:t>由种植户据实向村委会申报符合条件的耕地补贴面积</a:t>
            </a:r>
          </a:p>
        </p:txBody>
      </p:sp>
      <p:cxnSp>
        <p:nvCxnSpPr>
          <p:cNvPr id="7" name="直接箭头连接符 6"/>
          <p:cNvCxnSpPr/>
          <p:nvPr/>
        </p:nvCxnSpPr>
        <p:spPr>
          <a:xfrm>
            <a:off x="1693823" y="1326515"/>
            <a:ext cx="187801" cy="8890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8" name="圆角矩形 7"/>
          <p:cNvSpPr/>
          <p:nvPr/>
        </p:nvSpPr>
        <p:spPr>
          <a:xfrm>
            <a:off x="2020411" y="982345"/>
            <a:ext cx="1370330" cy="86487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9" name="文本框 8"/>
          <p:cNvSpPr txBox="1"/>
          <p:nvPr/>
        </p:nvSpPr>
        <p:spPr>
          <a:xfrm>
            <a:off x="2091611" y="1056641"/>
            <a:ext cx="1367234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zh-CN" altLang="en-US" sz="100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村级全面核实，进行实名公示（公示内容：申报品种、面积等，公示时间不得少于5个工作日）</a:t>
            </a:r>
          </a:p>
        </p:txBody>
      </p:sp>
      <p:cxnSp>
        <p:nvCxnSpPr>
          <p:cNvPr id="10" name="直接箭头连接符 9"/>
          <p:cNvCxnSpPr/>
          <p:nvPr/>
        </p:nvCxnSpPr>
        <p:spPr>
          <a:xfrm>
            <a:off x="3458845" y="1335405"/>
            <a:ext cx="187801" cy="8890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11" name="圆角矩形 10"/>
          <p:cNvSpPr/>
          <p:nvPr/>
        </p:nvSpPr>
        <p:spPr>
          <a:xfrm>
            <a:off x="3725069" y="973456"/>
            <a:ext cx="959644" cy="847725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2" name="圆角矩形 11"/>
          <p:cNvSpPr/>
          <p:nvPr/>
        </p:nvSpPr>
        <p:spPr>
          <a:xfrm>
            <a:off x="2404785" y="2382521"/>
            <a:ext cx="1530271" cy="847725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圆角矩形 12"/>
          <p:cNvSpPr/>
          <p:nvPr/>
        </p:nvSpPr>
        <p:spPr>
          <a:xfrm>
            <a:off x="5120680" y="973456"/>
            <a:ext cx="1690211" cy="847725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4" name="圆角矩形 13"/>
          <p:cNvSpPr/>
          <p:nvPr/>
        </p:nvSpPr>
        <p:spPr>
          <a:xfrm>
            <a:off x="7222609" y="999491"/>
            <a:ext cx="1530271" cy="847725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5" name="圆角矩形 14"/>
          <p:cNvSpPr/>
          <p:nvPr/>
        </p:nvSpPr>
        <p:spPr>
          <a:xfrm>
            <a:off x="398033" y="2381886"/>
            <a:ext cx="1756914" cy="923369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zh-CN" altLang="en-US" sz="1000" dirty="0">
                <a:latin typeface="仿宋" panose="02010609060101010101" charset="-122"/>
                <a:ea typeface="仿宋" panose="02010609060101010101" charset="-122"/>
                <a:sym typeface="+mn-ea"/>
              </a:rPr>
              <a:t>县级财政部门根据农业农村部门提供的发放清册进行审核（审核内容：与财政供养系统进行对比，杜绝财政供养人员领取该补贴）</a:t>
            </a:r>
          </a:p>
        </p:txBody>
      </p:sp>
      <p:sp>
        <p:nvSpPr>
          <p:cNvPr id="16" name="文本框 15"/>
          <p:cNvSpPr txBox="1"/>
          <p:nvPr/>
        </p:nvSpPr>
        <p:spPr>
          <a:xfrm>
            <a:off x="3808135" y="1043941"/>
            <a:ext cx="876578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>
                <a:latin typeface="仿宋" panose="02010609060101010101" charset="-122"/>
                <a:ea typeface="仿宋" panose="02010609060101010101" charset="-122"/>
              </a:rPr>
              <a:t>乡镇复核，县市、地州农业农村部门核实认定</a:t>
            </a:r>
          </a:p>
        </p:txBody>
      </p:sp>
      <p:sp>
        <p:nvSpPr>
          <p:cNvPr id="17" name="文本框 16"/>
          <p:cNvSpPr txBox="1"/>
          <p:nvPr/>
        </p:nvSpPr>
        <p:spPr>
          <a:xfrm>
            <a:off x="5120680" y="1043941"/>
            <a:ext cx="1780500" cy="10156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>
                <a:latin typeface="仿宋" panose="02010609060101010101" charset="-122"/>
                <a:ea typeface="仿宋" panose="02010609060101010101" charset="-122"/>
              </a:rPr>
              <a:t>县级农业农村部门在耕地补贴面积核准后，由村委会进行公示</a:t>
            </a:r>
            <a:r>
              <a:rPr lang="zh-CN" altLang="en-US" sz="1000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  <a:sym typeface="+mn-ea"/>
              </a:rPr>
              <a:t>（公示内容：申报品种、面积等，公示时间不得少于5个工作日）</a:t>
            </a:r>
            <a:endParaRPr lang="zh-CN" altLang="en-US" sz="1000" dirty="0">
              <a:latin typeface="仿宋" panose="02010609060101010101" charset="-122"/>
              <a:ea typeface="仿宋" panose="02010609060101010101" charset="-122"/>
              <a:cs typeface="仿宋" panose="02010609060101010101" charset="-122"/>
            </a:endParaRPr>
          </a:p>
          <a:p>
            <a:endParaRPr lang="zh-CN" altLang="en-US" sz="1000" dirty="0">
              <a:latin typeface="仿宋" panose="02010609060101010101" charset="-122"/>
              <a:ea typeface="仿宋" panose="02010609060101010101" charset="-122"/>
            </a:endParaRPr>
          </a:p>
        </p:txBody>
      </p:sp>
      <p:cxnSp>
        <p:nvCxnSpPr>
          <p:cNvPr id="18" name="直接箭头连接符 17"/>
          <p:cNvCxnSpPr/>
          <p:nvPr/>
        </p:nvCxnSpPr>
        <p:spPr>
          <a:xfrm>
            <a:off x="4768295" y="1344295"/>
            <a:ext cx="187801" cy="8890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19" name="直接箭头连接符 18"/>
          <p:cNvCxnSpPr/>
          <p:nvPr/>
        </p:nvCxnSpPr>
        <p:spPr>
          <a:xfrm>
            <a:off x="6901180" y="1326515"/>
            <a:ext cx="187801" cy="8890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0" name="文本框 19"/>
          <p:cNvSpPr txBox="1"/>
          <p:nvPr/>
        </p:nvSpPr>
        <p:spPr>
          <a:xfrm>
            <a:off x="7311867" y="1056641"/>
            <a:ext cx="1323380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>
                <a:latin typeface="仿宋" panose="02010609060101010101" charset="-122"/>
                <a:ea typeface="仿宋" panose="02010609060101010101" charset="-122"/>
              </a:rPr>
              <a:t>再次公示无异议后，由农业农村部门向财政提供补贴面积基础数据和补贴发放清册</a:t>
            </a:r>
          </a:p>
        </p:txBody>
      </p:sp>
      <p:cxnSp>
        <p:nvCxnSpPr>
          <p:cNvPr id="22" name="直接箭头连接符 21"/>
          <p:cNvCxnSpPr/>
          <p:nvPr/>
        </p:nvCxnSpPr>
        <p:spPr>
          <a:xfrm>
            <a:off x="4009350" y="2792730"/>
            <a:ext cx="187801" cy="8890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23" name="直接箭头连接符 22"/>
          <p:cNvCxnSpPr/>
          <p:nvPr/>
        </p:nvCxnSpPr>
        <p:spPr>
          <a:xfrm>
            <a:off x="2154947" y="2811406"/>
            <a:ext cx="187801" cy="8890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4" name="文本框 23"/>
          <p:cNvSpPr txBox="1"/>
          <p:nvPr/>
        </p:nvSpPr>
        <p:spPr>
          <a:xfrm>
            <a:off x="2458442" y="2452371"/>
            <a:ext cx="1476614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>
                <a:latin typeface="仿宋" panose="02010609060101010101" charset="-122"/>
                <a:ea typeface="仿宋" panose="02010609060101010101" charset="-122"/>
              </a:rPr>
              <a:t>审核无误后，由农业农村部门制作资金申请表，财政部门将补贴资金拨付到代理金融机构</a:t>
            </a:r>
          </a:p>
        </p:txBody>
      </p:sp>
      <p:sp>
        <p:nvSpPr>
          <p:cNvPr id="25" name="圆角矩形 24"/>
          <p:cNvSpPr/>
          <p:nvPr/>
        </p:nvSpPr>
        <p:spPr>
          <a:xfrm>
            <a:off x="4313753" y="2382521"/>
            <a:ext cx="1238250" cy="847725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6" name="圆角矩形 25"/>
          <p:cNvSpPr/>
          <p:nvPr/>
        </p:nvSpPr>
        <p:spPr>
          <a:xfrm>
            <a:off x="5907999" y="2381887"/>
            <a:ext cx="1697655" cy="848360"/>
          </a:xfrm>
          <a:prstGeom prst="roundRect">
            <a:avLst/>
          </a:prstGeo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27" name="文本框 26"/>
          <p:cNvSpPr txBox="1"/>
          <p:nvPr/>
        </p:nvSpPr>
        <p:spPr>
          <a:xfrm>
            <a:off x="4396819" y="2443481"/>
            <a:ext cx="999887" cy="86177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>
                <a:latin typeface="仿宋" panose="02010609060101010101" charset="-122"/>
                <a:ea typeface="仿宋" panose="02010609060101010101" charset="-122"/>
              </a:rPr>
              <a:t>代理金融机构在收到补贴资金后三个工资日内打卡发放完毕</a:t>
            </a:r>
          </a:p>
        </p:txBody>
      </p:sp>
      <p:cxnSp>
        <p:nvCxnSpPr>
          <p:cNvPr id="28" name="直接箭头连接符 27"/>
          <p:cNvCxnSpPr/>
          <p:nvPr/>
        </p:nvCxnSpPr>
        <p:spPr>
          <a:xfrm>
            <a:off x="5601018" y="2810510"/>
            <a:ext cx="187801" cy="8890"/>
          </a:xfrm>
          <a:prstGeom prst="straightConnector1">
            <a:avLst/>
          </a:prstGeom>
          <a:ln>
            <a:tailEnd type="arrow" w="med" len="med"/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29" name="文本框 28"/>
          <p:cNvSpPr txBox="1"/>
          <p:nvPr/>
        </p:nvSpPr>
        <p:spPr>
          <a:xfrm>
            <a:off x="5977136" y="2452371"/>
            <a:ext cx="1628519" cy="7078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CN" altLang="en-US" sz="1000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代理金融机构在打卡完毕后，及时以短信告知补贴对象，并在短信中注明</a:t>
            </a:r>
            <a:r>
              <a:rPr lang="en-US" altLang="zh-CN" sz="1000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“</a:t>
            </a:r>
            <a:r>
              <a:rPr lang="zh-CN" altLang="en-US" sz="1000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耕地地力保护补贴</a:t>
            </a:r>
            <a:r>
              <a:rPr lang="en-US" altLang="zh-CN" sz="1000" dirty="0">
                <a:latin typeface="仿宋" panose="02010609060101010101" charset="-122"/>
                <a:ea typeface="仿宋" panose="02010609060101010101" charset="-122"/>
                <a:cs typeface="仿宋" panose="02010609060101010101" charset="-122"/>
              </a:rPr>
              <a:t>”</a:t>
            </a:r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微软雅黑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xmlns="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219</Words>
  <Application>Microsoft Office PowerPoint</Application>
  <PresentationFormat>A4 纸张(210x297 毫米)</PresentationFormat>
  <Paragraphs>10</Paragraphs>
  <Slides>1</Slides>
  <Notes>0</Notes>
  <HiddenSlides>0</HiddenSlides>
  <MMClips>0</MMClips>
  <ScaleCrop>false</ScaleCrop>
  <HeadingPairs>
    <vt:vector size="4" baseType="variant">
      <vt:variant>
        <vt:lpstr>主题</vt:lpstr>
      </vt:variant>
      <vt:variant>
        <vt:i4>1</vt:i4>
      </vt:variant>
      <vt:variant>
        <vt:lpstr>幻灯片标题</vt:lpstr>
      </vt:variant>
      <vt:variant>
        <vt:i4>1</vt:i4>
      </vt:variant>
    </vt:vector>
  </HeadingPairs>
  <TitlesOfParts>
    <vt:vector size="2" baseType="lpstr">
      <vt:lpstr>Office 主题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演示文稿</dc:title>
  <dc:creator/>
  <cp:lastModifiedBy>Administrator</cp:lastModifiedBy>
  <cp:revision>7</cp:revision>
  <cp:lastPrinted>2021-07-26T10:51:19Z</cp:lastPrinted>
  <dcterms:created xsi:type="dcterms:W3CDTF">2021-07-09T04:28:47Z</dcterms:created>
  <dcterms:modified xsi:type="dcterms:W3CDTF">2021-07-26T10:54:16Z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2052-11.1.0.9021</vt:lpwstr>
  </property>
</Properties>
</file>