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8" r:id="rId2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54" y="-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709415" y="470535"/>
            <a:ext cx="7516693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新一轮退耕还林补贴申报及发放流程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709414" y="1095376"/>
            <a:ext cx="1460619" cy="84010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圆角矩形 5"/>
          <p:cNvSpPr/>
          <p:nvPr/>
        </p:nvSpPr>
        <p:spPr>
          <a:xfrm>
            <a:off x="4781709" y="1094741"/>
            <a:ext cx="1460619" cy="84010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圆角矩形 6"/>
          <p:cNvSpPr/>
          <p:nvPr/>
        </p:nvSpPr>
        <p:spPr>
          <a:xfrm>
            <a:off x="2703513" y="1095376"/>
            <a:ext cx="1460619" cy="84010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圆角矩形 7"/>
          <p:cNvSpPr/>
          <p:nvPr/>
        </p:nvSpPr>
        <p:spPr>
          <a:xfrm>
            <a:off x="6764973" y="1095376"/>
            <a:ext cx="1460619" cy="84010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乡镇根据</a:t>
            </a:r>
            <a:r>
              <a:rPr lang="zh-CN" altLang="en-US" sz="1000" dirty="0" smtClean="0">
                <a:latin typeface="仿宋" panose="02010609060101010101" charset="-122"/>
                <a:ea typeface="仿宋" panose="02010609060101010101" charset="-122"/>
              </a:rPr>
              <a:t>县自然资源局验收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情况，上报实名制台账</a:t>
            </a:r>
          </a:p>
        </p:txBody>
      </p:sp>
      <p:sp>
        <p:nvSpPr>
          <p:cNvPr id="9" name="圆角矩形 8"/>
          <p:cNvSpPr/>
          <p:nvPr/>
        </p:nvSpPr>
        <p:spPr>
          <a:xfrm>
            <a:off x="4836399" y="2518410"/>
            <a:ext cx="1460619" cy="8229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圆角矩形 9"/>
          <p:cNvSpPr/>
          <p:nvPr/>
        </p:nvSpPr>
        <p:spPr>
          <a:xfrm>
            <a:off x="6764973" y="2518410"/>
            <a:ext cx="1460619" cy="8229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圆角矩形 10"/>
          <p:cNvSpPr/>
          <p:nvPr/>
        </p:nvSpPr>
        <p:spPr>
          <a:xfrm>
            <a:off x="709414" y="2518411"/>
            <a:ext cx="1460619" cy="842506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2747884" y="2518411"/>
            <a:ext cx="1460619" cy="8223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6" name="文本框 15"/>
          <p:cNvSpPr txBox="1"/>
          <p:nvPr/>
        </p:nvSpPr>
        <p:spPr>
          <a:xfrm flipH="1">
            <a:off x="2836624" y="1238251"/>
            <a:ext cx="132750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县</a:t>
            </a:r>
            <a:r>
              <a:rPr lang="zh-CN" altLang="en-US" sz="1000" dirty="0" smtClean="0">
                <a:latin typeface="仿宋" panose="02010609060101010101" charset="-122"/>
                <a:ea typeface="仿宋" panose="02010609060101010101" charset="-122"/>
              </a:rPr>
              <a:t>级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自然资源局</a:t>
            </a:r>
            <a:r>
              <a:rPr lang="zh-CN" altLang="en-US" sz="1000" dirty="0" smtClean="0">
                <a:latin typeface="仿宋" panose="02010609060101010101" charset="-122"/>
                <a:ea typeface="仿宋" panose="02010609060101010101" charset="-122"/>
              </a:rPr>
              <a:t>对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退耕还林面积进行核实，并确定符合条件人员名单</a:t>
            </a: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2336681" y="1515110"/>
            <a:ext cx="271383" cy="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799187" y="1238886"/>
            <a:ext cx="123102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农民自愿退耕，坚持谁退耕、谁造林、谁管理、谁受益</a:t>
            </a: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316333" y="1515745"/>
            <a:ext cx="271383" cy="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890572" y="1239521"/>
            <a:ext cx="1351756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sym typeface="+mn-ea"/>
              </a:rPr>
              <a:t>县</a:t>
            </a:r>
            <a:r>
              <a:rPr lang="zh-CN" altLang="en-US" sz="1000" dirty="0" smtClean="0">
                <a:latin typeface="仿宋" panose="02010609060101010101" charset="-122"/>
                <a:ea typeface="仿宋" panose="02010609060101010101" charset="-122"/>
                <a:sym typeface="+mn-ea"/>
              </a:rPr>
              <a:t>级自然资源局对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sym typeface="+mn-ea"/>
              </a:rPr>
              <a:t>退耕还林（新造林）面积进行验收，合格的进行补贴</a:t>
            </a:r>
            <a:endParaRPr lang="zh-CN" altLang="en-US" sz="1000" dirty="0"/>
          </a:p>
        </p:txBody>
      </p:sp>
      <p:cxnSp>
        <p:nvCxnSpPr>
          <p:cNvPr id="21" name="直接箭头连接符 20"/>
          <p:cNvCxnSpPr/>
          <p:nvPr/>
        </p:nvCxnSpPr>
        <p:spPr>
          <a:xfrm>
            <a:off x="6339840" y="1514475"/>
            <a:ext cx="271383" cy="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2" name="直接箭头连接符 21"/>
          <p:cNvCxnSpPr/>
          <p:nvPr/>
        </p:nvCxnSpPr>
        <p:spPr>
          <a:xfrm flipH="1">
            <a:off x="7442915" y="2034540"/>
            <a:ext cx="516" cy="38735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853198" y="2679700"/>
            <a:ext cx="128365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smtClean="0">
                <a:latin typeface="仿宋" panose="02010609060101010101" charset="-122"/>
                <a:ea typeface="仿宋" panose="02010609060101010101" charset="-122"/>
              </a:rPr>
              <a:t>县自然资源局进行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汇总，审核。制作发放名单</a:t>
            </a:r>
          </a:p>
        </p:txBody>
      </p:sp>
      <p:cxnSp>
        <p:nvCxnSpPr>
          <p:cNvPr id="24" name="直接箭头连接符 23"/>
          <p:cNvCxnSpPr/>
          <p:nvPr/>
        </p:nvCxnSpPr>
        <p:spPr>
          <a:xfrm flipH="1" flipV="1">
            <a:off x="6392465" y="2877820"/>
            <a:ext cx="276543" cy="254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5" name="文本框 24"/>
          <p:cNvSpPr txBox="1"/>
          <p:nvPr/>
        </p:nvSpPr>
        <p:spPr>
          <a:xfrm>
            <a:off x="4962287" y="2653031"/>
            <a:ext cx="1280557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县财政部门</a:t>
            </a:r>
            <a:r>
              <a:rPr lang="zh-CN" altLang="en-US" sz="1000" dirty="0" smtClean="0">
                <a:latin typeface="仿宋" panose="02010609060101010101" charset="-122"/>
                <a:ea typeface="仿宋" panose="02010609060101010101" charset="-122"/>
              </a:rPr>
              <a:t>根据自然资源局提供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打卡发放名单，再次进行审核</a:t>
            </a:r>
          </a:p>
        </p:txBody>
      </p:sp>
      <p:sp>
        <p:nvSpPr>
          <p:cNvPr id="26" name="文本框 25"/>
          <p:cNvSpPr txBox="1"/>
          <p:nvPr/>
        </p:nvSpPr>
        <p:spPr>
          <a:xfrm>
            <a:off x="2836625" y="2653666"/>
            <a:ext cx="1327507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>
                <a:latin typeface="仿宋" panose="02010609060101010101" charset="-122"/>
                <a:ea typeface="仿宋" panose="02010609060101010101" charset="-122"/>
                <a:sym typeface="+mn-ea"/>
              </a:rPr>
              <a:t>审核无误后，财政部门将补贴资金拨付到代理金融机构</a:t>
            </a:r>
          </a:p>
        </p:txBody>
      </p:sp>
      <p:cxnSp>
        <p:nvCxnSpPr>
          <p:cNvPr id="27" name="直接箭头连接符 26"/>
          <p:cNvCxnSpPr/>
          <p:nvPr/>
        </p:nvCxnSpPr>
        <p:spPr>
          <a:xfrm flipH="1" flipV="1">
            <a:off x="2231429" y="2872740"/>
            <a:ext cx="276543" cy="254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8" name="直接箭头连接符 27"/>
          <p:cNvCxnSpPr/>
          <p:nvPr/>
        </p:nvCxnSpPr>
        <p:spPr>
          <a:xfrm flipH="1" flipV="1">
            <a:off x="4424680" y="2875280"/>
            <a:ext cx="276543" cy="254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709415" y="2576196"/>
            <a:ext cx="1460618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sym typeface="+mn-ea"/>
              </a:rPr>
              <a:t>代理金融机构在收到补贴资金后三个工资日内打卡发放完毕，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及时以短信告知补贴对象，并短信</a:t>
            </a:r>
            <a:r>
              <a:rPr lang="zh-CN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告知</a:t>
            </a:r>
            <a:endParaRPr lang="zh-CN" altLang="en-US" sz="1000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143</Words>
  <Application>Microsoft Office PowerPoint</Application>
  <PresentationFormat>A4 纸张(210x297 毫米)</PresentationFormat>
  <Paragraphs>9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7</cp:revision>
  <dcterms:created xsi:type="dcterms:W3CDTF">2021-07-09T04:28:47Z</dcterms:created>
  <dcterms:modified xsi:type="dcterms:W3CDTF">2021-07-26T11:00:46Z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