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66" r:id="rId2"/>
  </p:sldIdLst>
  <p:sldSz cx="9906000" cy="6858000" type="A4"/>
  <p:notesSz cx="6797675" cy="9926638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9" d="100"/>
          <a:sy n="89" d="100"/>
        </p:scale>
        <p:origin x="-1254" y="-108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238250" y="1122363"/>
            <a:ext cx="74295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2021/7/26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2021/7/26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088981" y="365125"/>
            <a:ext cx="2135981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81037" y="365125"/>
            <a:ext cx="6284119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2021/7/26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2021/7/26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75878" y="1709738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75878" y="4589464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2021/7/26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2021/7/26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82328" y="365126"/>
            <a:ext cx="8543925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82328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82328" y="2505075"/>
            <a:ext cx="4190702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2021/7/26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2021/7/26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2021/7/26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211340" y="987426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2021/7/26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4211340" y="987426"/>
            <a:ext cx="5014913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2021/7/26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81038" y="365126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81038" y="6356351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  <a:t>2021/7/26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281363" y="6356351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996113" y="6356351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879674" y="401955"/>
            <a:ext cx="8138914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/>
              <a:t>农机具购置补贴申报及发放流程</a:t>
            </a:r>
          </a:p>
        </p:txBody>
      </p:sp>
      <p:sp>
        <p:nvSpPr>
          <p:cNvPr id="5" name="圆角矩形 4"/>
          <p:cNvSpPr/>
          <p:nvPr/>
        </p:nvSpPr>
        <p:spPr>
          <a:xfrm>
            <a:off x="490140" y="975361"/>
            <a:ext cx="1120101" cy="871855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570156" y="1043941"/>
            <a:ext cx="11236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00" dirty="0">
                <a:latin typeface="仿宋" panose="02010609060101010101" charset="-122"/>
                <a:ea typeface="仿宋" panose="02010609060101010101" charset="-122"/>
              </a:rPr>
              <a:t>购机者自主向乡镇提出补贴资金申领事项,按规定提交申请资料</a:t>
            </a:r>
          </a:p>
        </p:txBody>
      </p:sp>
      <p:cxnSp>
        <p:nvCxnSpPr>
          <p:cNvPr id="7" name="直接箭头连接符 6"/>
          <p:cNvCxnSpPr/>
          <p:nvPr/>
        </p:nvCxnSpPr>
        <p:spPr>
          <a:xfrm>
            <a:off x="1693823" y="1326515"/>
            <a:ext cx="187801" cy="8890"/>
          </a:xfrm>
          <a:prstGeom prst="straightConnector1">
            <a:avLst/>
          </a:prstGeom>
          <a:ln>
            <a:tailEnd type="arrow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" name="圆角矩形 7"/>
          <p:cNvSpPr/>
          <p:nvPr/>
        </p:nvSpPr>
        <p:spPr>
          <a:xfrm>
            <a:off x="2020411" y="982345"/>
            <a:ext cx="1370330" cy="86487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2091611" y="1056640"/>
            <a:ext cx="1367234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100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乡镇负责农机购置补贴机具核实工作</a:t>
            </a:r>
          </a:p>
        </p:txBody>
      </p:sp>
      <p:cxnSp>
        <p:nvCxnSpPr>
          <p:cNvPr id="10" name="直接箭头连接符 9"/>
          <p:cNvCxnSpPr/>
          <p:nvPr/>
        </p:nvCxnSpPr>
        <p:spPr>
          <a:xfrm>
            <a:off x="3458845" y="1335405"/>
            <a:ext cx="187801" cy="8890"/>
          </a:xfrm>
          <a:prstGeom prst="straightConnector1">
            <a:avLst/>
          </a:prstGeom>
          <a:ln>
            <a:tailEnd type="arrow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1" name="圆角矩形 10"/>
          <p:cNvSpPr/>
          <p:nvPr/>
        </p:nvSpPr>
        <p:spPr>
          <a:xfrm>
            <a:off x="3725069" y="973456"/>
            <a:ext cx="959644" cy="847725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圆角矩形 11"/>
          <p:cNvSpPr/>
          <p:nvPr/>
        </p:nvSpPr>
        <p:spPr>
          <a:xfrm>
            <a:off x="2404785" y="2382521"/>
            <a:ext cx="1530271" cy="847725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圆角矩形 12"/>
          <p:cNvSpPr/>
          <p:nvPr/>
        </p:nvSpPr>
        <p:spPr>
          <a:xfrm>
            <a:off x="5120680" y="973456"/>
            <a:ext cx="1690211" cy="847725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圆角矩形 13"/>
          <p:cNvSpPr/>
          <p:nvPr/>
        </p:nvSpPr>
        <p:spPr>
          <a:xfrm>
            <a:off x="7222609" y="999491"/>
            <a:ext cx="1530271" cy="847725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圆角矩形 14"/>
          <p:cNvSpPr/>
          <p:nvPr/>
        </p:nvSpPr>
        <p:spPr>
          <a:xfrm>
            <a:off x="490140" y="2381886"/>
            <a:ext cx="1530271" cy="847725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1000">
                <a:latin typeface="仿宋" panose="02010609060101010101" charset="-122"/>
                <a:ea typeface="仿宋" panose="02010609060101010101" charset="-122"/>
                <a:sym typeface="+mn-ea"/>
              </a:rPr>
              <a:t>县级财政部门根据农机部门提供的发放清册进行审核）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3808135" y="1043941"/>
            <a:ext cx="87657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00" dirty="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核实结束后,乡镇对核实情况进行汇总并公示</a:t>
            </a:r>
            <a:endParaRPr lang="zh-CN" altLang="en-US" sz="1000" dirty="0">
              <a:latin typeface="仿宋" panose="02010609060101010101" charset="-122"/>
              <a:ea typeface="仿宋" panose="02010609060101010101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5175885" y="1043941"/>
            <a:ext cx="1634490" cy="553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00">
                <a:latin typeface="仿宋" panose="02010609060101010101" charset="-122"/>
                <a:ea typeface="仿宋" panose="02010609060101010101" charset="-122"/>
              </a:rPr>
              <a:t>公示期满无异议后,乡镇将相关资料分期分批报县市农机、财政部门审核</a:t>
            </a:r>
          </a:p>
        </p:txBody>
      </p:sp>
      <p:cxnSp>
        <p:nvCxnSpPr>
          <p:cNvPr id="18" name="直接箭头连接符 17"/>
          <p:cNvCxnSpPr/>
          <p:nvPr/>
        </p:nvCxnSpPr>
        <p:spPr>
          <a:xfrm>
            <a:off x="4768295" y="1344295"/>
            <a:ext cx="187801" cy="8890"/>
          </a:xfrm>
          <a:prstGeom prst="straightConnector1">
            <a:avLst/>
          </a:prstGeom>
          <a:ln>
            <a:tailEnd type="arrow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9" name="直接箭头连接符 18"/>
          <p:cNvCxnSpPr/>
          <p:nvPr/>
        </p:nvCxnSpPr>
        <p:spPr>
          <a:xfrm>
            <a:off x="6901180" y="1326515"/>
            <a:ext cx="187801" cy="8890"/>
          </a:xfrm>
          <a:prstGeom prst="straightConnector1">
            <a:avLst/>
          </a:prstGeom>
          <a:ln>
            <a:tailEnd type="arrow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0" name="文本框 19"/>
          <p:cNvSpPr txBox="1"/>
          <p:nvPr/>
        </p:nvSpPr>
        <p:spPr>
          <a:xfrm>
            <a:off x="7311867" y="1056641"/>
            <a:ext cx="1323380" cy="553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00">
                <a:latin typeface="仿宋" panose="02010609060101010101" charset="-122"/>
                <a:ea typeface="仿宋" panose="02010609060101010101" charset="-122"/>
                <a:sym typeface="+mn-ea"/>
              </a:rPr>
              <a:t>审核通过后,由农机部门将补贴发放清册报县级财政部门</a:t>
            </a:r>
            <a:endParaRPr lang="zh-CN" altLang="en-US" sz="1000">
              <a:latin typeface="仿宋" panose="02010609060101010101" charset="-122"/>
              <a:ea typeface="仿宋" panose="02010609060101010101" charset="-122"/>
            </a:endParaRPr>
          </a:p>
        </p:txBody>
      </p:sp>
      <p:cxnSp>
        <p:nvCxnSpPr>
          <p:cNvPr id="22" name="直接箭头连接符 21"/>
          <p:cNvCxnSpPr/>
          <p:nvPr/>
        </p:nvCxnSpPr>
        <p:spPr>
          <a:xfrm>
            <a:off x="4009350" y="2792730"/>
            <a:ext cx="187801" cy="8890"/>
          </a:xfrm>
          <a:prstGeom prst="straightConnector1">
            <a:avLst/>
          </a:prstGeom>
          <a:ln>
            <a:tailEnd type="arrow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3" name="直接箭头连接符 22"/>
          <p:cNvCxnSpPr/>
          <p:nvPr/>
        </p:nvCxnSpPr>
        <p:spPr>
          <a:xfrm>
            <a:off x="2091611" y="2801620"/>
            <a:ext cx="187801" cy="8890"/>
          </a:xfrm>
          <a:prstGeom prst="straightConnector1">
            <a:avLst/>
          </a:prstGeom>
          <a:ln>
            <a:tailEnd type="arrow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4" name="文本框 23"/>
          <p:cNvSpPr txBox="1"/>
          <p:nvPr/>
        </p:nvSpPr>
        <p:spPr>
          <a:xfrm>
            <a:off x="2458442" y="2452371"/>
            <a:ext cx="1422956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00">
                <a:latin typeface="仿宋" panose="02010609060101010101" charset="-122"/>
                <a:ea typeface="仿宋" panose="02010609060101010101" charset="-122"/>
              </a:rPr>
              <a:t>审核无误后，由农机部门制作资金申请表，财政部门将补贴资金拨付到代理金融机构</a:t>
            </a:r>
          </a:p>
        </p:txBody>
      </p:sp>
      <p:sp>
        <p:nvSpPr>
          <p:cNvPr id="25" name="圆角矩形 24"/>
          <p:cNvSpPr/>
          <p:nvPr/>
        </p:nvSpPr>
        <p:spPr>
          <a:xfrm>
            <a:off x="4313753" y="2382521"/>
            <a:ext cx="1238250" cy="847725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圆角矩形 25"/>
          <p:cNvSpPr/>
          <p:nvPr/>
        </p:nvSpPr>
        <p:spPr>
          <a:xfrm>
            <a:off x="5908000" y="2382521"/>
            <a:ext cx="1579322" cy="847725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文本框 26"/>
          <p:cNvSpPr txBox="1"/>
          <p:nvPr/>
        </p:nvSpPr>
        <p:spPr>
          <a:xfrm>
            <a:off x="4396819" y="2443481"/>
            <a:ext cx="999887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00">
                <a:latin typeface="仿宋" panose="02010609060101010101" charset="-122"/>
                <a:ea typeface="仿宋" panose="02010609060101010101" charset="-122"/>
              </a:rPr>
              <a:t>代理金融机构在收到补贴资金后三个工资日内打卡发放完毕</a:t>
            </a:r>
          </a:p>
        </p:txBody>
      </p:sp>
      <p:cxnSp>
        <p:nvCxnSpPr>
          <p:cNvPr id="28" name="直接箭头连接符 27"/>
          <p:cNvCxnSpPr/>
          <p:nvPr/>
        </p:nvCxnSpPr>
        <p:spPr>
          <a:xfrm>
            <a:off x="5601018" y="2810510"/>
            <a:ext cx="187801" cy="8890"/>
          </a:xfrm>
          <a:prstGeom prst="straightConnector1">
            <a:avLst/>
          </a:prstGeom>
          <a:ln>
            <a:tailEnd type="arrow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9" name="文本框 28"/>
          <p:cNvSpPr txBox="1"/>
          <p:nvPr/>
        </p:nvSpPr>
        <p:spPr>
          <a:xfrm>
            <a:off x="5977136" y="2452371"/>
            <a:ext cx="151018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00" dirty="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代理金融机构在打卡完毕后，及时以短信告知补贴对象，并在短信中注明</a:t>
            </a:r>
            <a:r>
              <a:rPr lang="en-US" altLang="zh-CN" sz="1000" dirty="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“</a:t>
            </a:r>
            <a:r>
              <a:rPr lang="zh-CN" altLang="en-US" sz="1000" dirty="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农机购置补贴</a:t>
            </a:r>
            <a:r>
              <a:rPr lang="en-US" altLang="zh-CN" sz="1000" dirty="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”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156</Words>
  <Application>Microsoft Office PowerPoint</Application>
  <PresentationFormat>A4 纸张(210x297 毫米)</PresentationFormat>
  <Paragraphs>10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Office 主题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Administrator</cp:lastModifiedBy>
  <cp:revision>6</cp:revision>
  <cp:lastPrinted>2021-07-26T10:59:01Z</cp:lastPrinted>
  <dcterms:created xsi:type="dcterms:W3CDTF">2021-07-09T04:28:47Z</dcterms:created>
  <dcterms:modified xsi:type="dcterms:W3CDTF">2021-07-26T10:59:23Z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